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Untitled Section" id="{28B6B625-0055-4655-8990-941A3136061C}">
          <p14:sldIdLst>
            <p14:sldId id="256"/>
            <p14:sldId id="257"/>
            <p14:sldId id="258"/>
            <p14:sldId id="259"/>
            <p14:sldId id="260"/>
            <p14:sldId id="261"/>
            <p14:sldId id="262"/>
            <p14:sldId id="263"/>
            <p14:sldId id="264"/>
            <p14:sldId id="265"/>
            <p14:sldId id="266"/>
            <p14:sldId id="267"/>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spc="100" baseline="0">
              <a:solidFill>
                <a:schemeClr val="lt1">
                  <a:lumMod val="95000"/>
                </a:schemeClr>
              </a:solidFill>
              <a:effectLst>
                <a:outerShdw blurRad="50800" dist="38100" dir="5400000" algn="t" rotWithShape="0">
                  <a:prstClr val="black">
                    <a:alpha val="40000"/>
                  </a:prstClr>
                </a:outerShdw>
              </a:effectLst>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rarely</c:v>
                </c:pt>
              </c:strCache>
            </c:strRef>
          </c:tx>
          <c:spPr>
            <a:gradFill rotWithShape="1">
              <a:gsLst>
                <a:gs pos="0">
                  <a:schemeClr val="accent1">
                    <a:tint val="98000"/>
                    <a:satMod val="110000"/>
                    <a:lumMod val="104000"/>
                  </a:schemeClr>
                </a:gs>
                <a:gs pos="69000">
                  <a:schemeClr val="accent1">
                    <a:shade val="88000"/>
                    <a:satMod val="130000"/>
                    <a:lumMod val="92000"/>
                  </a:schemeClr>
                </a:gs>
                <a:gs pos="100000">
                  <a:schemeClr val="accent1">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cat>
            <c:strRef>
              <c:f>Sheet1!$A$2:$A$5</c:f>
              <c:strCache>
                <c:ptCount val="1"/>
                <c:pt idx="0">
                  <c:v>Category 1</c:v>
                </c:pt>
              </c:strCache>
            </c:strRef>
          </c:cat>
          <c:val>
            <c:numRef>
              <c:f>Sheet1!$B$2:$B$5</c:f>
              <c:numCache>
                <c:formatCode>General</c:formatCode>
                <c:ptCount val="4"/>
                <c:pt idx="0">
                  <c:v>6.3</c:v>
                </c:pt>
              </c:numCache>
            </c:numRef>
          </c:val>
          <c:extLst>
            <c:ext xmlns:c16="http://schemas.microsoft.com/office/drawing/2014/chart" uri="{C3380CC4-5D6E-409C-BE32-E72D297353CC}">
              <c16:uniqueId val="{00000000-25D4-454A-985B-944081227CAC}"/>
            </c:ext>
          </c:extLst>
        </c:ser>
        <c:ser>
          <c:idx val="1"/>
          <c:order val="1"/>
          <c:tx>
            <c:strRef>
              <c:f>Sheet1!$C$1</c:f>
              <c:strCache>
                <c:ptCount val="1"/>
                <c:pt idx="0">
                  <c:v>usually</c:v>
                </c:pt>
              </c:strCache>
            </c:strRef>
          </c:tx>
          <c:spPr>
            <a:gradFill rotWithShape="1">
              <a:gsLst>
                <a:gs pos="0">
                  <a:schemeClr val="accent2">
                    <a:tint val="98000"/>
                    <a:satMod val="110000"/>
                    <a:lumMod val="104000"/>
                  </a:schemeClr>
                </a:gs>
                <a:gs pos="69000">
                  <a:schemeClr val="accent2">
                    <a:shade val="88000"/>
                    <a:satMod val="130000"/>
                    <a:lumMod val="92000"/>
                  </a:schemeClr>
                </a:gs>
                <a:gs pos="100000">
                  <a:schemeClr val="accent2">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cat>
            <c:strRef>
              <c:f>Sheet1!$A$2:$A$5</c:f>
              <c:strCache>
                <c:ptCount val="1"/>
                <c:pt idx="0">
                  <c:v>Category 1</c:v>
                </c:pt>
              </c:strCache>
            </c:strRef>
          </c:cat>
          <c:val>
            <c:numRef>
              <c:f>Sheet1!$C$2:$C$5</c:f>
              <c:numCache>
                <c:formatCode>General</c:formatCode>
                <c:ptCount val="4"/>
                <c:pt idx="0">
                  <c:v>28.57</c:v>
                </c:pt>
              </c:numCache>
            </c:numRef>
          </c:val>
          <c:extLst>
            <c:ext xmlns:c16="http://schemas.microsoft.com/office/drawing/2014/chart" uri="{C3380CC4-5D6E-409C-BE32-E72D297353CC}">
              <c16:uniqueId val="{00000001-25D4-454A-985B-944081227CAC}"/>
            </c:ext>
          </c:extLst>
        </c:ser>
        <c:ser>
          <c:idx val="2"/>
          <c:order val="2"/>
          <c:tx>
            <c:strRef>
              <c:f>Sheet1!$D$1</c:f>
              <c:strCache>
                <c:ptCount val="1"/>
                <c:pt idx="0">
                  <c:v>often</c:v>
                </c:pt>
              </c:strCache>
            </c:strRef>
          </c:tx>
          <c:spPr>
            <a:gradFill rotWithShape="1">
              <a:gsLst>
                <a:gs pos="0">
                  <a:schemeClr val="accent3">
                    <a:tint val="98000"/>
                    <a:satMod val="110000"/>
                    <a:lumMod val="104000"/>
                  </a:schemeClr>
                </a:gs>
                <a:gs pos="69000">
                  <a:schemeClr val="accent3">
                    <a:shade val="88000"/>
                    <a:satMod val="130000"/>
                    <a:lumMod val="92000"/>
                  </a:schemeClr>
                </a:gs>
                <a:gs pos="100000">
                  <a:schemeClr val="accent3">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cat>
            <c:strRef>
              <c:f>Sheet1!$A$2:$A$5</c:f>
              <c:strCache>
                <c:ptCount val="1"/>
                <c:pt idx="0">
                  <c:v>Category 1</c:v>
                </c:pt>
              </c:strCache>
            </c:strRef>
          </c:cat>
          <c:val>
            <c:numRef>
              <c:f>Sheet1!$D$2:$D$5</c:f>
              <c:numCache>
                <c:formatCode>General</c:formatCode>
                <c:ptCount val="4"/>
                <c:pt idx="0">
                  <c:v>36.5</c:v>
                </c:pt>
              </c:numCache>
            </c:numRef>
          </c:val>
          <c:extLst>
            <c:ext xmlns:c16="http://schemas.microsoft.com/office/drawing/2014/chart" uri="{C3380CC4-5D6E-409C-BE32-E72D297353CC}">
              <c16:uniqueId val="{00000002-25D4-454A-985B-944081227CAC}"/>
            </c:ext>
          </c:extLst>
        </c:ser>
        <c:ser>
          <c:idx val="3"/>
          <c:order val="3"/>
          <c:tx>
            <c:strRef>
              <c:f>Sheet1!$E$1</c:f>
              <c:strCache>
                <c:ptCount val="1"/>
                <c:pt idx="0">
                  <c:v>always</c:v>
                </c:pt>
              </c:strCache>
            </c:strRef>
          </c:tx>
          <c:spPr>
            <a:gradFill rotWithShape="1">
              <a:gsLst>
                <a:gs pos="0">
                  <a:schemeClr val="accent4">
                    <a:tint val="98000"/>
                    <a:satMod val="110000"/>
                    <a:lumMod val="104000"/>
                  </a:schemeClr>
                </a:gs>
                <a:gs pos="69000">
                  <a:schemeClr val="accent4">
                    <a:shade val="88000"/>
                    <a:satMod val="130000"/>
                    <a:lumMod val="92000"/>
                  </a:schemeClr>
                </a:gs>
                <a:gs pos="100000">
                  <a:schemeClr val="accent4">
                    <a:shade val="78000"/>
                    <a:satMod val="130000"/>
                    <a:lumMod val="92000"/>
                  </a:schemeClr>
                </a:gs>
              </a:gsLst>
              <a:lin ang="5400000" scaled="0"/>
            </a:gradFill>
            <a:ln>
              <a:noFill/>
            </a:ln>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c:spPr>
          <c:invertIfNegative val="0"/>
          <c:cat>
            <c:strRef>
              <c:f>Sheet1!$A$2:$A$5</c:f>
              <c:strCache>
                <c:ptCount val="1"/>
                <c:pt idx="0">
                  <c:v>Category 1</c:v>
                </c:pt>
              </c:strCache>
            </c:strRef>
          </c:cat>
          <c:val>
            <c:numRef>
              <c:f>Sheet1!$E$2:$E$5</c:f>
              <c:numCache>
                <c:formatCode>General</c:formatCode>
                <c:ptCount val="4"/>
                <c:pt idx="0">
                  <c:v>28.57</c:v>
                </c:pt>
              </c:numCache>
            </c:numRef>
          </c:val>
          <c:extLst>
            <c:ext xmlns:c16="http://schemas.microsoft.com/office/drawing/2014/chart" uri="{C3380CC4-5D6E-409C-BE32-E72D297353CC}">
              <c16:uniqueId val="{00000003-25D4-454A-985B-944081227CAC}"/>
            </c:ext>
          </c:extLst>
        </c:ser>
        <c:dLbls>
          <c:showLegendKey val="0"/>
          <c:showVal val="0"/>
          <c:showCatName val="0"/>
          <c:showSerName val="0"/>
          <c:showPercent val="0"/>
          <c:showBubbleSize val="0"/>
        </c:dLbls>
        <c:gapWidth val="100"/>
        <c:overlap val="-24"/>
        <c:axId val="343978079"/>
        <c:axId val="343980575"/>
      </c:barChart>
      <c:catAx>
        <c:axId val="343978079"/>
        <c:scaling>
          <c:orientation val="minMax"/>
        </c:scaling>
        <c:delete val="0"/>
        <c:axPos val="b"/>
        <c:numFmt formatCode="General" sourceLinked="1"/>
        <c:majorTickMark val="none"/>
        <c:minorTickMark val="none"/>
        <c:tickLblPos val="nextTo"/>
        <c:spPr>
          <a:noFill/>
          <a:ln w="12700" cap="flat" cmpd="sng" algn="ctr">
            <a:solidFill>
              <a:schemeClr val="lt1">
                <a:lumMod val="95000"/>
                <a:alpha val="54000"/>
              </a:schemeClr>
            </a:solidFill>
            <a:round/>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43980575"/>
        <c:crosses val="autoZero"/>
        <c:auto val="1"/>
        <c:lblAlgn val="ctr"/>
        <c:lblOffset val="100"/>
        <c:noMultiLvlLbl val="0"/>
      </c:catAx>
      <c:valAx>
        <c:axId val="343980575"/>
        <c:scaling>
          <c:orientation val="minMax"/>
        </c:scaling>
        <c:delete val="0"/>
        <c:axPos val="l"/>
        <c:majorGridlines>
          <c:spPr>
            <a:ln w="9525" cap="flat" cmpd="sng" algn="ctr">
              <a:solidFill>
                <a:schemeClr val="lt1">
                  <a:lumMod val="95000"/>
                  <a:alpha val="10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crossAx val="343978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8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9">
  <cs:axisTitle>
    <cs:lnRef idx="0"/>
    <cs:fillRef idx="0"/>
    <cs:effectRef idx="0"/>
    <cs:fontRef idx="minor">
      <a:schemeClr val="lt1">
        <a:lumMod val="85000"/>
      </a:schemeClr>
    </cs:fontRef>
    <cs:defRPr sz="1197" b="1" kern="1200" cap="all"/>
  </cs:axisTitle>
  <cs:category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categoryAxis>
  <cs:chartArea>
    <cs:lnRef idx="0"/>
    <cs:fillRef idx="0"/>
    <cs:effectRef idx="0"/>
    <cs:fontRef idx="minor">
      <a:schemeClr val="dk1"/>
    </cs:fontRef>
    <cs:spPr>
      <a:gradFill flip="none" rotWithShape="1">
        <a:gsLst>
          <a:gs pos="0">
            <a:schemeClr val="dk1">
              <a:lumMod val="65000"/>
              <a:lumOff val="35000"/>
            </a:schemeClr>
          </a:gs>
          <a:gs pos="100000">
            <a:schemeClr val="dk1">
              <a:lumMod val="85000"/>
              <a:lumOff val="15000"/>
            </a:schemeClr>
          </a:gs>
        </a:gsLst>
        <a:path path="circle">
          <a:fillToRect l="50000" t="50000" r="50000" b="50000"/>
        </a:path>
        <a:tileRect/>
      </a:gradFill>
    </cs:spPr>
    <cs:defRPr sz="1330" kern="1200"/>
  </cs:chartArea>
  <cs:dataLabel>
    <cs:lnRef idx="0"/>
    <cs:fillRef idx="0"/>
    <cs:effectRef idx="0"/>
    <cs:fontRef idx="minor">
      <a:schemeClr val="lt1">
        <a:lumMod val="85000"/>
      </a:schemeClr>
    </cs:fontRef>
    <cs:defRPr sz="1197" kern="1200"/>
  </cs:dataLabel>
  <cs:dataLabelCallout>
    <cs:lnRef idx="0"/>
    <cs:fillRef idx="0"/>
    <cs:effectRef idx="0"/>
    <cs:fontRef idx="minor">
      <a:schemeClr val="dk1">
        <a:lumMod val="65000"/>
        <a:lumOff val="35000"/>
      </a:schemeClr>
    </cs:fontRef>
    <cs:spPr>
      <a:solidFill>
        <a:schemeClr val="lt1"/>
      </a:solidFill>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lt1">
        <a:lumMod val="85000"/>
      </a:schemeClr>
    </cs:fontRef>
    <cs:spPr>
      <a:ln w="9525">
        <a:solidFill>
          <a:schemeClr val="lt1">
            <a:lumMod val="95000"/>
            <a:alpha val="54000"/>
          </a:schemeClr>
        </a:solidFill>
      </a:ln>
    </cs:spPr>
    <cs:defRPr sz="1197" kern="1200"/>
  </cs:dataTable>
  <cs:downBar>
    <cs:lnRef idx="0"/>
    <cs:fillRef idx="0"/>
    <cs:effectRef idx="0"/>
    <cs:fontRef idx="minor">
      <a:schemeClr val="lt1"/>
    </cs:fontRef>
    <cs:spPr>
      <a:solidFill>
        <a:schemeClr val="dk1">
          <a:lumMod val="75000"/>
          <a:lumOff val="25000"/>
        </a:schemeClr>
      </a:solidFill>
      <a:ln w="9525">
        <a:solidFill>
          <a:schemeClr val="lt1">
            <a:lumMod val="95000"/>
            <a:alpha val="54000"/>
          </a:schemeClr>
        </a:solidFill>
      </a:ln>
    </cs:spPr>
  </cs:downBar>
  <cs:dropLine>
    <cs:lnRef idx="0"/>
    <cs:fillRef idx="0"/>
    <cs:effectRef idx="0"/>
    <cs:fontRef idx="minor">
      <a:schemeClr val="lt1"/>
    </cs:fontRef>
    <cs:spPr>
      <a:ln w="9525">
        <a:solidFill>
          <a:schemeClr val="lt1">
            <a:lumMod val="95000"/>
            <a:alpha val="54000"/>
          </a:schemeClr>
        </a:solidFill>
        <a:prstDash val="dash"/>
      </a:ln>
    </cs:spPr>
  </cs:dropLine>
  <cs:errorBar>
    <cs:lnRef idx="0"/>
    <cs:fillRef idx="0"/>
    <cs:effectRef idx="0"/>
    <cs:fontRef idx="minor">
      <a:schemeClr val="lt1"/>
    </cs:fontRef>
    <cs:spPr>
      <a:ln w="9525" cap="flat" cmpd="sng" algn="ctr">
        <a:solidFill>
          <a:schemeClr val="lt1">
            <a:lumMod val="95000"/>
          </a:schemeClr>
        </a:solidFill>
        <a:round/>
      </a:ln>
    </cs:spPr>
  </cs:errorBar>
  <cs:floor>
    <cs:lnRef idx="0"/>
    <cs:fillRef idx="0"/>
    <cs:effectRef idx="0"/>
    <cs:fontRef idx="minor">
      <a:schemeClr val="lt1"/>
    </cs:fontRef>
  </cs:floor>
  <cs:gridlineMajor>
    <cs:lnRef idx="0"/>
    <cs:fillRef idx="0"/>
    <cs:effectRef idx="0"/>
    <cs:fontRef idx="minor">
      <a:schemeClr val="lt1"/>
    </cs:fontRef>
    <cs:spPr>
      <a:ln w="9525" cap="flat" cmpd="sng" algn="ctr">
        <a:solidFill>
          <a:schemeClr val="lt1">
            <a:lumMod val="95000"/>
            <a:alpha val="10000"/>
          </a:schemeClr>
        </a:solidFill>
        <a:round/>
      </a:ln>
    </cs:spPr>
  </cs:gridlineMajor>
  <cs:gridlineMinor>
    <cs:lnRef idx="0"/>
    <cs:fillRef idx="0"/>
    <cs:effectRef idx="0"/>
    <cs:fontRef idx="minor">
      <a:schemeClr val="lt1"/>
    </cs:fontRef>
    <cs:spPr>
      <a:ln>
        <a:solidFill>
          <a:schemeClr val="lt1">
            <a:lumMod val="95000"/>
            <a:alpha val="5000"/>
          </a:schemeClr>
        </a:solidFill>
      </a:ln>
    </cs:spPr>
  </cs:gridlineMinor>
  <cs:hiLoLine>
    <cs:lnRef idx="0"/>
    <cs:fillRef idx="0"/>
    <cs:effectRef idx="0"/>
    <cs:fontRef idx="minor">
      <a:schemeClr val="lt1"/>
    </cs:fontRef>
    <cs:spPr>
      <a:ln w="9525">
        <a:solidFill>
          <a:schemeClr val="lt1">
            <a:lumMod val="95000"/>
            <a:alpha val="54000"/>
          </a:schemeClr>
        </a:solidFill>
        <a:prstDash val="dash"/>
      </a:ln>
    </cs:spPr>
  </cs:hiLoLine>
  <cs:leaderLine>
    <cs:lnRef idx="0"/>
    <cs:fillRef idx="0"/>
    <cs:effectRef idx="0"/>
    <cs:fontRef idx="minor">
      <a:schemeClr val="lt1"/>
    </cs:fontRef>
    <cs:spPr>
      <a:ln w="9525">
        <a:solidFill>
          <a:schemeClr val="lt1">
            <a:lumMod val="95000"/>
            <a:alpha val="54000"/>
          </a:schemeClr>
        </a:solidFill>
      </a:ln>
    </cs:spPr>
  </cs:leaderLine>
  <cs:legend>
    <cs:lnRef idx="0"/>
    <cs:fillRef idx="0"/>
    <cs:effectRef idx="0"/>
    <cs:fontRef idx="minor">
      <a:schemeClr val="lt1">
        <a:lumMod val="8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lt1">
        <a:lumMod val="85000"/>
      </a:schemeClr>
    </cs:fontRef>
    <cs:spPr>
      <a:ln w="12700" cap="flat" cmpd="sng" algn="ctr">
        <a:solidFill>
          <a:schemeClr val="lt1">
            <a:lumMod val="95000"/>
            <a:alpha val="54000"/>
          </a:schemeClr>
        </a:solidFill>
        <a:round/>
      </a:ln>
    </cs:spPr>
    <cs:defRPr sz="1197" kern="1200"/>
  </cs:seriesAxis>
  <cs:seriesLine>
    <cs:lnRef idx="0"/>
    <cs:fillRef idx="0"/>
    <cs:effectRef idx="0"/>
    <cs:fontRef idx="minor">
      <a:schemeClr val="lt1"/>
    </cs:fontRef>
    <cs:spPr>
      <a:ln w="9525" cap="flat" cmpd="sng" algn="ctr">
        <a:solidFill>
          <a:schemeClr val="lt1">
            <a:lumMod val="95000"/>
            <a:alpha val="54000"/>
          </a:schemeClr>
        </a:solidFill>
        <a:round/>
      </a:ln>
    </cs:spPr>
  </cs:seriesLine>
  <cs:title>
    <cs:lnRef idx="0"/>
    <cs:fillRef idx="0"/>
    <cs:effectRef idx="0"/>
    <cs:fontRef idx="minor">
      <a:schemeClr val="lt1">
        <a:lumMod val="95000"/>
      </a:schemeClr>
    </cs:fontRef>
    <cs:defRPr sz="2128" b="1" kern="1200" spc="100" baseline="0">
      <a:effectLst>
        <a:outerShdw blurRad="50800" dist="38100" dir="5400000" algn="t" rotWithShape="0">
          <a:prstClr val="black">
            <a:alpha val="40000"/>
          </a:prstClr>
        </a:outerShdw>
      </a:effectLst>
    </cs:defRPr>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lt1">
        <a:lumMod val="85000"/>
      </a:schemeClr>
    </cs:fontRef>
    <cs:defRPr sz="1197" kern="1200"/>
  </cs:trendlineLabel>
  <cs:upBar>
    <cs:lnRef idx="0"/>
    <cs:fillRef idx="0"/>
    <cs:effectRef idx="0"/>
    <cs:fontRef idx="minor">
      <a:schemeClr val="lt1"/>
    </cs:fontRef>
    <cs:spPr>
      <a:solidFill>
        <a:schemeClr val="lt1"/>
      </a:solidFill>
      <a:ln w="9525">
        <a:solidFill>
          <a:schemeClr val="lt1">
            <a:lumMod val="95000"/>
            <a:alpha val="54000"/>
          </a:schemeClr>
        </a:solidFill>
      </a:ln>
    </cs:spPr>
  </cs:upBar>
  <cs:valueAxis>
    <cs:lnRef idx="0"/>
    <cs:fillRef idx="0"/>
    <cs:effectRef idx="0"/>
    <cs:fontRef idx="minor">
      <a:schemeClr val="lt1">
        <a:lumMod val="85000"/>
      </a:schemeClr>
    </cs:fontRef>
    <cs:defRPr sz="1197" kern="1200"/>
  </cs:valueAxis>
  <cs:wall>
    <cs:lnRef idx="0"/>
    <cs:fillRef idx="0"/>
    <cs:effectRef idx="0"/>
    <cs:fontRef idx="minor">
      <a:schemeClr val="lt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7C63C7-076A-4A49-B108-4D786C0E08E7}" type="datetimeFigureOut">
              <a:rPr lang="en-IN" smtClean="0"/>
              <a:t>05-03-2023</a:t>
            </a:fld>
            <a:endParaRPr lang="en-IN"/>
          </a:p>
        </p:txBody>
      </p:sp>
      <p:sp>
        <p:nvSpPr>
          <p:cNvPr id="5" name="Footer Placeholder 4"/>
          <p:cNvSpPr>
            <a:spLocks noGrp="1"/>
          </p:cNvSpPr>
          <p:nvPr>
            <p:ph type="ftr" sz="quarter" idx="11"/>
          </p:nvPr>
        </p:nvSpPr>
        <p:spPr>
          <a:xfrm>
            <a:off x="2416500" y="329307"/>
            <a:ext cx="4973915" cy="309201"/>
          </a:xfrm>
        </p:spPr>
        <p:txBody>
          <a:bodyPr/>
          <a:lstStyle/>
          <a:p>
            <a:endParaRPr lang="en-IN"/>
          </a:p>
        </p:txBody>
      </p:sp>
      <p:sp>
        <p:nvSpPr>
          <p:cNvPr id="6" name="Slide Number Placeholder 5"/>
          <p:cNvSpPr>
            <a:spLocks noGrp="1"/>
          </p:cNvSpPr>
          <p:nvPr>
            <p:ph type="sldNum" sz="quarter" idx="12"/>
          </p:nvPr>
        </p:nvSpPr>
        <p:spPr>
          <a:xfrm>
            <a:off x="1437664" y="798973"/>
            <a:ext cx="811019" cy="503578"/>
          </a:xfrm>
        </p:spPr>
        <p:txBody>
          <a:bodyPr/>
          <a:lstStyle/>
          <a:p>
            <a:fld id="{FF113CF6-8E92-433E-AC0C-0E9D1F705597}" type="slidenum">
              <a:rPr lang="en-IN" smtClean="0"/>
              <a:t>‹#›</a:t>
            </a:fld>
            <a:endParaRPr lang="en-IN"/>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69358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C63C7-076A-4A49-B108-4D786C0E08E7}" type="datetimeFigureOut">
              <a:rPr lang="en-IN" smtClean="0"/>
              <a:t>05-03-2023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113CF6-8E92-433E-AC0C-0E9D1F705597}" type="slidenum">
              <a:rPr lang="en-IN" smtClean="0"/>
              <a:t>‹#›</a:t>
            </a:fld>
            <a:endParaRPr lang="en-IN"/>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97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C63C7-076A-4A49-B108-4D786C0E08E7}" type="datetimeFigureOut">
              <a:rPr lang="en-IN" smtClean="0"/>
              <a:t>05-03-2023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113CF6-8E92-433E-AC0C-0E9D1F705597}" type="slidenum">
              <a:rPr lang="en-IN" smtClean="0"/>
              <a:t>‹#›</a:t>
            </a:fld>
            <a:endParaRPr lang="en-IN"/>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89052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7C63C7-076A-4A49-B108-4D786C0E08E7}" type="datetimeFigureOut">
              <a:rPr lang="en-IN" smtClean="0"/>
              <a:t>05-03-2023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113CF6-8E92-433E-AC0C-0E9D1F705597}" type="slidenum">
              <a:rPr lang="en-IN" smtClean="0"/>
              <a:t>‹#›</a:t>
            </a:fld>
            <a:endParaRPr lang="en-IN"/>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8056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7C63C7-076A-4A49-B108-4D786C0E08E7}" type="datetimeFigureOut">
              <a:rPr lang="en-IN" smtClean="0"/>
              <a:t>05-03-2023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F113CF6-8E92-433E-AC0C-0E9D1F705597}" type="slidenum">
              <a:rPr lang="en-IN" smtClean="0"/>
              <a:t>‹#›</a:t>
            </a:fld>
            <a:endParaRPr lang="en-IN"/>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9685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7C63C7-076A-4A49-B108-4D786C0E08E7}" type="datetimeFigureOut">
              <a:rPr lang="en-IN" smtClean="0"/>
              <a:t>05-03-2023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113CF6-8E92-433E-AC0C-0E9D1F705597}" type="slidenum">
              <a:rPr lang="en-IN" smtClean="0"/>
              <a:t>‹#›</a:t>
            </a:fld>
            <a:endParaRPr lang="en-IN"/>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0652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7C63C7-076A-4A49-B108-4D786C0E08E7}" type="datetimeFigureOut">
              <a:rPr lang="en-IN" smtClean="0"/>
              <a:t>05-03-2023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F113CF6-8E92-433E-AC0C-0E9D1F705597}" type="slidenum">
              <a:rPr lang="en-IN" smtClean="0"/>
              <a:t>‹#›</a:t>
            </a:fld>
            <a:endParaRPr lang="en-IN"/>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670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7C63C7-076A-4A49-B108-4D786C0E08E7}" type="datetimeFigureOut">
              <a:rPr lang="en-IN" smtClean="0"/>
              <a:t>05-03-2023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F113CF6-8E92-433E-AC0C-0E9D1F705597}" type="slidenum">
              <a:rPr lang="en-IN" smtClean="0"/>
              <a:t>‹#›</a:t>
            </a:fld>
            <a:endParaRPr lang="en-IN"/>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63503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7C63C7-076A-4A49-B108-4D786C0E08E7}" type="datetimeFigureOut">
              <a:rPr lang="en-IN" smtClean="0"/>
              <a:t>05-03-2023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F113CF6-8E92-433E-AC0C-0E9D1F705597}" type="slidenum">
              <a:rPr lang="en-IN" smtClean="0"/>
              <a:t>‹#›</a:t>
            </a:fld>
            <a:endParaRPr lang="en-IN"/>
          </a:p>
        </p:txBody>
      </p:sp>
    </p:spTree>
    <p:extLst>
      <p:ext uri="{BB962C8B-B14F-4D97-AF65-F5344CB8AC3E}">
        <p14:creationId xmlns:p14="http://schemas.microsoft.com/office/powerpoint/2010/main" val="1545811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7C63C7-076A-4A49-B108-4D786C0E08E7}" type="datetimeFigureOut">
              <a:rPr lang="en-IN" smtClean="0"/>
              <a:t>05-03-2023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F113CF6-8E92-433E-AC0C-0E9D1F705597}" type="slidenum">
              <a:rPr lang="en-IN" smtClean="0"/>
              <a:t>‹#›</a:t>
            </a:fld>
            <a:endParaRPr lang="en-IN"/>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171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37C63C7-076A-4A49-B108-4D786C0E08E7}" type="datetimeFigureOut">
              <a:rPr lang="en-IN" smtClean="0"/>
              <a:t>05-03-2023</a:t>
            </a:fld>
            <a:endParaRPr lang="en-IN"/>
          </a:p>
        </p:txBody>
      </p:sp>
      <p:sp>
        <p:nvSpPr>
          <p:cNvPr id="6" name="Footer Placeholder 5"/>
          <p:cNvSpPr>
            <a:spLocks noGrp="1"/>
          </p:cNvSpPr>
          <p:nvPr>
            <p:ph type="ftr" sz="quarter" idx="11"/>
          </p:nvPr>
        </p:nvSpPr>
        <p:spPr>
          <a:xfrm>
            <a:off x="1447382" y="318640"/>
            <a:ext cx="5541004" cy="320931"/>
          </a:xfrm>
        </p:spPr>
        <p:txBody>
          <a:bodyPr/>
          <a:lstStyle/>
          <a:p>
            <a:endParaRPr lang="en-IN"/>
          </a:p>
        </p:txBody>
      </p:sp>
      <p:sp>
        <p:nvSpPr>
          <p:cNvPr id="7" name="Slide Number Placeholder 6"/>
          <p:cNvSpPr>
            <a:spLocks noGrp="1"/>
          </p:cNvSpPr>
          <p:nvPr>
            <p:ph type="sldNum" sz="quarter" idx="12"/>
          </p:nvPr>
        </p:nvSpPr>
        <p:spPr/>
        <p:txBody>
          <a:bodyPr/>
          <a:lstStyle/>
          <a:p>
            <a:fld id="{FF113CF6-8E92-433E-AC0C-0E9D1F705597}" type="slidenum">
              <a:rPr lang="en-IN" smtClean="0"/>
              <a:t>‹#›</a:t>
            </a:fld>
            <a:endParaRPr lang="en-IN"/>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76785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37C63C7-076A-4A49-B108-4D786C0E08E7}" type="datetimeFigureOut">
              <a:rPr lang="en-IN" smtClean="0"/>
              <a:t>05-03-2023</a:t>
            </a:fld>
            <a:endParaRPr lang="en-IN"/>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FF113CF6-8E92-433E-AC0C-0E9D1F705597}" type="slidenum">
              <a:rPr lang="en-IN" smtClean="0"/>
              <a:t>‹#›</a:t>
            </a:fld>
            <a:endParaRPr lang="en-IN"/>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219937"/>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68C2AB2D-6EFA-D22A-5F18-22AE3142B11B}"/>
              </a:ext>
            </a:extLst>
          </p:cNvPr>
          <p:cNvSpPr>
            <a:spLocks noGrp="1"/>
          </p:cNvSpPr>
          <p:nvPr>
            <p:ph idx="1"/>
          </p:nvPr>
        </p:nvSpPr>
        <p:spPr/>
        <p:txBody>
          <a:bodyPr/>
          <a:lstStyle/>
          <a:p>
            <a:pPr marL="0" indent="0">
              <a:lnSpc>
                <a:spcPct val="107000"/>
              </a:lnSpc>
              <a:spcAft>
                <a:spcPts val="800"/>
              </a:spcAft>
              <a:buNone/>
            </a:pPr>
            <a:r>
              <a:rPr lang="en-IN"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Calibri" panose="020F0502020204030204" pitchFamily="34" charset="0"/>
                <a:cs typeface="Cordia New" panose="020B0304020202020204" pitchFamily="34" charset="-34"/>
              </a:rPr>
              <a:t>Amin Ali Ahmad Al-</a:t>
            </a:r>
            <a:r>
              <a:rPr lang="en-IN" sz="28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Calibri" panose="020F0502020204030204" pitchFamily="34" charset="0"/>
                <a:cs typeface="Cordia New" panose="020B0304020202020204" pitchFamily="34" charset="-34"/>
              </a:rPr>
              <a:t>Solel</a:t>
            </a:r>
            <a:endParaRPr lang="en-IN"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Calibri" panose="020F0502020204030204" pitchFamily="34" charset="0"/>
              <a:cs typeface="Cordia New" panose="020B0304020202020204" pitchFamily="34" charset="-34"/>
            </a:endParaRPr>
          </a:p>
          <a:p>
            <a:pPr marL="0" indent="0">
              <a:lnSpc>
                <a:spcPct val="107000"/>
              </a:lnSpc>
              <a:spcAft>
                <a:spcPts val="800"/>
              </a:spcAft>
              <a:buNone/>
            </a:pPr>
            <a:r>
              <a:rPr lang="en-IN"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Calibri" panose="020F0502020204030204" pitchFamily="34" charset="0"/>
                <a:cs typeface="Cordia New" panose="020B0304020202020204" pitchFamily="34" charset="-34"/>
              </a:rPr>
              <a:t>Associate Professor of English Literature</a:t>
            </a:r>
          </a:p>
          <a:p>
            <a:pPr marL="0" indent="0">
              <a:lnSpc>
                <a:spcPct val="107000"/>
              </a:lnSpc>
              <a:spcAft>
                <a:spcPts val="800"/>
              </a:spcAft>
              <a:buNone/>
            </a:pPr>
            <a:r>
              <a:rPr lang="en-IN"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Calibri" panose="020F0502020204030204" pitchFamily="34" charset="0"/>
                <a:cs typeface="Cordia New" panose="020B0304020202020204" pitchFamily="34" charset="-34"/>
              </a:rPr>
              <a:t>Department of English, Faculty of arts, Thamar University</a:t>
            </a:r>
          </a:p>
          <a:p>
            <a:pPr marL="0" indent="0">
              <a:lnSpc>
                <a:spcPct val="107000"/>
              </a:lnSpc>
              <a:spcAft>
                <a:spcPts val="800"/>
              </a:spcAft>
              <a:buNone/>
            </a:pPr>
            <a:r>
              <a:rPr lang="en-IN" sz="28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panose="020F0502020204030204" pitchFamily="34" charset="0"/>
                <a:ea typeface="Calibri" panose="020F0502020204030204" pitchFamily="34" charset="0"/>
                <a:cs typeface="Cordia New" panose="020B0304020202020204" pitchFamily="34" charset="-34"/>
              </a:rPr>
              <a:t>Yemen</a:t>
            </a:r>
          </a:p>
          <a:p>
            <a:endParaRPr lang="en-IN" dirty="0"/>
          </a:p>
        </p:txBody>
      </p:sp>
    </p:spTree>
    <p:extLst>
      <p:ext uri="{BB962C8B-B14F-4D97-AF65-F5344CB8AC3E}">
        <p14:creationId xmlns:p14="http://schemas.microsoft.com/office/powerpoint/2010/main" val="2548112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3906B-8731-C865-5561-879CE3ED9075}"/>
              </a:ext>
            </a:extLst>
          </p:cNvPr>
          <p:cNvSpPr>
            <a:spLocks noGrp="1"/>
          </p:cNvSpPr>
          <p:nvPr>
            <p:ph type="title"/>
          </p:nvPr>
        </p:nvSpPr>
        <p:spPr/>
        <p:txBody>
          <a:bodyPr>
            <a:normAutofit fontScale="90000"/>
          </a:bodyPr>
          <a:lstStyle/>
          <a:p>
            <a:pPr marL="342900" lvl="0" indent="-342900" rtl="0">
              <a:lnSpc>
                <a:spcPct val="107000"/>
              </a:lnSpc>
              <a:spcAft>
                <a:spcPts val="800"/>
              </a:spcAft>
            </a:pPr>
            <a:r>
              <a:rPr lang="en-IN" sz="3200" b="1" cap="none"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Cordia New" panose="020B0304020202020204" pitchFamily="34" charset="-34"/>
              </a:rPr>
              <a:t>What are the challenges you encounter in academic writing? </a:t>
            </a:r>
            <a:br>
              <a:rPr lang="en-IN" sz="2000" dirty="0">
                <a:effectLst/>
                <a:latin typeface="Calibri" panose="020F0502020204030204" pitchFamily="34" charset="0"/>
                <a:ea typeface="Calibri" panose="020F0502020204030204" pitchFamily="34" charset="0"/>
                <a:cs typeface="Cordia New" panose="020B0304020202020204" pitchFamily="34" charset="-34"/>
              </a:rPr>
            </a:br>
            <a:endParaRPr lang="en-IN" dirty="0"/>
          </a:p>
        </p:txBody>
      </p:sp>
      <p:sp>
        <p:nvSpPr>
          <p:cNvPr id="3" name="Content Placeholder 2">
            <a:extLst>
              <a:ext uri="{FF2B5EF4-FFF2-40B4-BE49-F238E27FC236}">
                <a16:creationId xmlns:a16="http://schemas.microsoft.com/office/drawing/2014/main" id="{53268ADB-ECAE-059D-E347-6A740B9C6EFD}"/>
              </a:ext>
            </a:extLst>
          </p:cNvPr>
          <p:cNvSpPr>
            <a:spLocks noGrp="1"/>
          </p:cNvSpPr>
          <p:nvPr>
            <p:ph idx="1"/>
          </p:nvPr>
        </p:nvSpPr>
        <p:spPr/>
        <p:txBody>
          <a:bodyPr>
            <a:normAutofit/>
          </a:bodyPr>
          <a:lstStyle/>
          <a:p>
            <a:pPr>
              <a:lnSpc>
                <a:spcPct val="107000"/>
              </a:lnSpc>
              <a:spcAft>
                <a:spcPts val="800"/>
              </a:spcAft>
            </a:pPr>
            <a:r>
              <a:rPr lang="en-IN" b="1" dirty="0">
                <a:effectLst/>
                <a:latin typeface="Calibri" panose="020F0502020204030204" pitchFamily="34" charset="0"/>
                <a:ea typeface="Calibri" panose="020F0502020204030204" pitchFamily="34" charset="0"/>
                <a:cs typeface="Cordia New" panose="020B0304020202020204" pitchFamily="34" charset="-34"/>
              </a:rPr>
              <a:t>P 1</a:t>
            </a:r>
            <a:r>
              <a:rPr lang="en-IN" dirty="0">
                <a:effectLst/>
                <a:latin typeface="Calibri" panose="020F0502020204030204" pitchFamily="34" charset="0"/>
                <a:ea typeface="Calibri" panose="020F0502020204030204" pitchFamily="34" charset="0"/>
                <a:cs typeface="Cordia New" panose="020B0304020202020204" pitchFamily="34" charset="-34"/>
              </a:rPr>
              <a:t>: “1. As for me, the most notable challenge is that I need much time to make brainstorm or think about the given topic. Therefore, I really don’t write perfectly while exams or even through lectures because of the matter of time. </a:t>
            </a:r>
          </a:p>
          <a:p>
            <a:pPr>
              <a:lnSpc>
                <a:spcPct val="107000"/>
              </a:lnSpc>
              <a:spcAft>
                <a:spcPts val="800"/>
              </a:spcAft>
            </a:pPr>
            <a:r>
              <a:rPr lang="en-IN" dirty="0">
                <a:effectLst/>
                <a:latin typeface="Calibri" panose="020F0502020204030204" pitchFamily="34" charset="0"/>
                <a:ea typeface="Calibri" panose="020F0502020204030204" pitchFamily="34" charset="0"/>
                <a:cs typeface="Cordia New" panose="020B0304020202020204" pitchFamily="34" charset="-34"/>
              </a:rPr>
              <a:t>2. I don’t have the background or full idea about the topic.</a:t>
            </a:r>
          </a:p>
          <a:p>
            <a:pPr>
              <a:lnSpc>
                <a:spcPct val="107000"/>
              </a:lnSpc>
              <a:spcAft>
                <a:spcPts val="800"/>
              </a:spcAft>
            </a:pPr>
            <a:r>
              <a:rPr lang="en-IN" dirty="0">
                <a:effectLst/>
                <a:latin typeface="Calibri" panose="020F0502020204030204" pitchFamily="34" charset="0"/>
                <a:ea typeface="Calibri" panose="020F0502020204030204" pitchFamily="34" charset="0"/>
                <a:cs typeface="Cordia New" panose="020B0304020202020204" pitchFamily="34" charset="-34"/>
              </a:rPr>
              <a:t>3. The inability of selecting the appropriate words which serve your academic writing.</a:t>
            </a:r>
          </a:p>
          <a:p>
            <a:pPr>
              <a:lnSpc>
                <a:spcPct val="107000"/>
              </a:lnSpc>
              <a:spcAft>
                <a:spcPts val="800"/>
              </a:spcAft>
            </a:pPr>
            <a:r>
              <a:rPr lang="en-IN" dirty="0">
                <a:effectLst/>
                <a:latin typeface="Calibri" panose="020F0502020204030204" pitchFamily="34" charset="0"/>
                <a:ea typeface="Calibri" panose="020F0502020204030204" pitchFamily="34" charset="0"/>
                <a:cs typeface="Cordia New" panose="020B0304020202020204" pitchFamily="34" charset="-34"/>
              </a:rPr>
              <a:t>4. Your circumstances or responsibilities prevent you from practicing continuously.”</a:t>
            </a:r>
            <a:endParaRPr lang="en-IN" dirty="0"/>
          </a:p>
        </p:txBody>
      </p:sp>
    </p:spTree>
    <p:extLst>
      <p:ext uri="{BB962C8B-B14F-4D97-AF65-F5344CB8AC3E}">
        <p14:creationId xmlns:p14="http://schemas.microsoft.com/office/powerpoint/2010/main" val="22940294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B5B9D6-3E17-7A3B-9AC2-A6906F0CA2A9}"/>
              </a:ext>
            </a:extLst>
          </p:cNvPr>
          <p:cNvSpPr>
            <a:spLocks noGrp="1"/>
          </p:cNvSpPr>
          <p:nvPr>
            <p:ph idx="1"/>
          </p:nvPr>
        </p:nvSpPr>
        <p:spPr>
          <a:xfrm>
            <a:off x="1450392" y="2035396"/>
            <a:ext cx="9291215" cy="3450613"/>
          </a:xfrm>
        </p:spPr>
        <p:txBody>
          <a:bodyPr/>
          <a:lstStyle/>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2: “The pressure in the exam, and the condition which is related to the time of the exam.”</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3: “Spelling mistakes.”</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4: “First, English is a foreign language. Second, absence of practice.”</a:t>
            </a:r>
          </a:p>
          <a:p>
            <a:pPr marL="0" indent="0">
              <a:buNone/>
            </a:pPr>
            <a:endParaRPr lang="en-IN" dirty="0"/>
          </a:p>
        </p:txBody>
      </p:sp>
    </p:spTree>
    <p:extLst>
      <p:ext uri="{BB962C8B-B14F-4D97-AF65-F5344CB8AC3E}">
        <p14:creationId xmlns:p14="http://schemas.microsoft.com/office/powerpoint/2010/main" val="28278092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50410-9A0A-8AF7-B7CF-9D078D1EB994}"/>
              </a:ext>
            </a:extLst>
          </p:cNvPr>
          <p:cNvSpPr>
            <a:spLocks noGrp="1"/>
          </p:cNvSpPr>
          <p:nvPr>
            <p:ph idx="1"/>
          </p:nvPr>
        </p:nvSpPr>
        <p:spPr>
          <a:xfrm>
            <a:off x="1176277" y="2025564"/>
            <a:ext cx="9291215" cy="3450613"/>
          </a:xfrm>
        </p:spPr>
        <p:txBody>
          <a:bodyPr/>
          <a:lstStyle/>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5: “First of all, cohesion and coherence need to choose the suitable conjunctions, interjections, correcting words, and also the complex sentences always confuse us in our understanding of the English texts. With simple sentences, there is not any challenge.”  </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6: “Some challenges are about cohesion and coherence. Others about the suitable vocabulary as some vocabulary are more academic than others.”</a:t>
            </a:r>
          </a:p>
          <a:p>
            <a:pPr marL="0" indent="0">
              <a:buNone/>
            </a:pPr>
            <a:endParaRPr lang="en-IN" dirty="0"/>
          </a:p>
        </p:txBody>
      </p:sp>
    </p:spTree>
    <p:extLst>
      <p:ext uri="{BB962C8B-B14F-4D97-AF65-F5344CB8AC3E}">
        <p14:creationId xmlns:p14="http://schemas.microsoft.com/office/powerpoint/2010/main" val="4164396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AB633-D85B-261D-4D58-5BE402228302}"/>
              </a:ext>
            </a:extLst>
          </p:cNvPr>
          <p:cNvSpPr>
            <a:spLocks noGrp="1"/>
          </p:cNvSpPr>
          <p:nvPr>
            <p:ph type="title"/>
          </p:nvPr>
        </p:nvSpPr>
        <p:spPr/>
        <p:txBody>
          <a:bodyPr>
            <a:normAutofit fontScale="90000"/>
          </a:bodyPr>
          <a:lstStyle/>
          <a:p>
            <a:pPr marL="342900" lvl="0" indent="-342900" rtl="0">
              <a:lnSpc>
                <a:spcPct val="107000"/>
              </a:lnSpc>
              <a:spcAft>
                <a:spcPts val="800"/>
              </a:spcAft>
            </a:pPr>
            <a:r>
              <a:rPr lang="en-IN" sz="3200" b="1" cap="none"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Cordia New" panose="020B0304020202020204" pitchFamily="34" charset="-34"/>
              </a:rPr>
              <a:t>What do you suggest to improve the academic writing skills of EFL learners?</a:t>
            </a:r>
            <a:br>
              <a:rPr lang="en-IN" sz="2000" dirty="0">
                <a:effectLst/>
                <a:latin typeface="Calibri" panose="020F0502020204030204" pitchFamily="34" charset="0"/>
                <a:ea typeface="Calibri" panose="020F0502020204030204" pitchFamily="34" charset="0"/>
                <a:cs typeface="Cordia New" panose="020B0304020202020204" pitchFamily="34" charset="-34"/>
              </a:rPr>
            </a:br>
            <a:endParaRPr lang="en-IN" dirty="0"/>
          </a:p>
        </p:txBody>
      </p:sp>
      <p:sp>
        <p:nvSpPr>
          <p:cNvPr id="3" name="Content Placeholder 2">
            <a:extLst>
              <a:ext uri="{FF2B5EF4-FFF2-40B4-BE49-F238E27FC236}">
                <a16:creationId xmlns:a16="http://schemas.microsoft.com/office/drawing/2014/main" id="{3925048C-D999-58A0-B13F-4781A9A82082}"/>
              </a:ext>
            </a:extLst>
          </p:cNvPr>
          <p:cNvSpPr>
            <a:spLocks noGrp="1"/>
          </p:cNvSpPr>
          <p:nvPr>
            <p:ph idx="1"/>
          </p:nvPr>
        </p:nvSpPr>
        <p:spPr/>
        <p:txBody>
          <a:bodyPr>
            <a:normAutofit lnSpcReduction="10000"/>
          </a:bodyPr>
          <a:lstStyle/>
          <a:p>
            <a:pPr>
              <a:lnSpc>
                <a:spcPct val="107000"/>
              </a:lnSpc>
              <a:spcAft>
                <a:spcPts val="800"/>
              </a:spcAft>
            </a:pPr>
            <a:r>
              <a:rPr lang="en-IN" sz="2000" dirty="0">
                <a:effectLst/>
                <a:latin typeface="Calibri" panose="020F0502020204030204" pitchFamily="34" charset="0"/>
                <a:ea typeface="Calibri" panose="020F0502020204030204" pitchFamily="34" charset="0"/>
                <a:cs typeface="Cordia New" panose="020B0304020202020204" pitchFamily="34" charset="-34"/>
              </a:rPr>
              <a:t>P 1: “The most essential step is to make the subject of academic writing more practical than theoretical and the instructor should give his/her students feedback and evaluation to know their mistakes, their weak points, and try to improve their writing. As much you read, the great writer you will be as well. Of course, practicing as much as you can is the key to being a </a:t>
            </a:r>
            <a:r>
              <a:rPr lang="en-IN" sz="2000" dirty="0" err="1">
                <a:effectLst/>
                <a:latin typeface="Calibri" panose="020F0502020204030204" pitchFamily="34" charset="0"/>
                <a:ea typeface="Calibri" panose="020F0502020204030204" pitchFamily="34" charset="0"/>
                <a:cs typeface="Cordia New" panose="020B0304020202020204" pitchFamily="34" charset="-34"/>
              </a:rPr>
              <a:t>skillful</a:t>
            </a:r>
            <a:r>
              <a:rPr lang="en-IN" sz="2000" dirty="0">
                <a:effectLst/>
                <a:latin typeface="Calibri" panose="020F0502020204030204" pitchFamily="34" charset="0"/>
                <a:ea typeface="Calibri" panose="020F0502020204030204" pitchFamily="34" charset="0"/>
                <a:cs typeface="Cordia New" panose="020B0304020202020204" pitchFamily="34" charset="-34"/>
              </a:rPr>
              <a:t> writer.”</a:t>
            </a:r>
          </a:p>
          <a:p>
            <a:pPr>
              <a:lnSpc>
                <a:spcPct val="107000"/>
              </a:lnSpc>
              <a:spcAft>
                <a:spcPts val="800"/>
              </a:spcAft>
            </a:pPr>
            <a:r>
              <a:rPr lang="en-IN" sz="2000" dirty="0">
                <a:effectLst/>
                <a:latin typeface="Calibri" panose="020F0502020204030204" pitchFamily="34" charset="0"/>
                <a:ea typeface="Calibri" panose="020F0502020204030204" pitchFamily="34" charset="0"/>
                <a:cs typeface="Cordia New" panose="020B0304020202020204" pitchFamily="34" charset="-34"/>
              </a:rPr>
              <a:t>P 2: “To write a lot and we need all the time to correct our essays.”</a:t>
            </a:r>
          </a:p>
          <a:p>
            <a:pPr>
              <a:lnSpc>
                <a:spcPct val="107000"/>
              </a:lnSpc>
              <a:spcAft>
                <a:spcPts val="800"/>
              </a:spcAft>
            </a:pPr>
            <a:r>
              <a:rPr lang="en-IN" sz="2000" dirty="0">
                <a:effectLst/>
                <a:latin typeface="Calibri" panose="020F0502020204030204" pitchFamily="34" charset="0"/>
                <a:ea typeface="Calibri" panose="020F0502020204030204" pitchFamily="34" charset="0"/>
                <a:cs typeface="Cordia New" panose="020B0304020202020204" pitchFamily="34" charset="-34"/>
              </a:rPr>
              <a:t>P 3: “Practice makes perfect.”</a:t>
            </a:r>
          </a:p>
          <a:p>
            <a:pPr>
              <a:lnSpc>
                <a:spcPct val="107000"/>
              </a:lnSpc>
              <a:spcAft>
                <a:spcPts val="800"/>
              </a:spcAft>
            </a:pPr>
            <a:r>
              <a:rPr lang="en-IN" sz="2000" dirty="0">
                <a:effectLst/>
                <a:latin typeface="Calibri" panose="020F0502020204030204" pitchFamily="34" charset="0"/>
                <a:ea typeface="Calibri" panose="020F0502020204030204" pitchFamily="34" charset="0"/>
                <a:cs typeface="Cordia New" panose="020B0304020202020204" pitchFamily="34" charset="-34"/>
              </a:rPr>
              <a:t>P 4: “1- Practice, 2- Focused and intensive courses.”</a:t>
            </a:r>
          </a:p>
          <a:p>
            <a:endParaRPr lang="en-IN" dirty="0"/>
          </a:p>
        </p:txBody>
      </p:sp>
    </p:spTree>
    <p:extLst>
      <p:ext uri="{BB962C8B-B14F-4D97-AF65-F5344CB8AC3E}">
        <p14:creationId xmlns:p14="http://schemas.microsoft.com/office/powerpoint/2010/main" val="1375123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D72A8A-58A3-07C8-4D7A-DD67AA9E10A9}"/>
              </a:ext>
            </a:extLst>
          </p:cNvPr>
          <p:cNvSpPr>
            <a:spLocks noGrp="1"/>
          </p:cNvSpPr>
          <p:nvPr>
            <p:ph idx="1"/>
          </p:nvPr>
        </p:nvSpPr>
        <p:spPr>
          <a:xfrm>
            <a:off x="1323760" y="1966571"/>
            <a:ext cx="9291215" cy="3450613"/>
          </a:xfrm>
        </p:spPr>
        <p:txBody>
          <a:bodyPr>
            <a:normAutofit fontScale="92500"/>
          </a:bodyPr>
          <a:lstStyle/>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5: “Writing more and more is better for the EFL writers and showing and changing the writing texts by teachers, classmates and academic doctors and guides.”</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6: “I think that practicing is the cornerstone to improving academic writing. Grammar also is very important. I mean that the students should know the ways of sentence structures and they should be able to analyse the parts of the English sentence correctly and then students can go to learn about the strategies of writing complete and attractive paragraphs and essays.” </a:t>
            </a:r>
          </a:p>
          <a:p>
            <a:pPr marL="0" indent="0">
              <a:buNone/>
            </a:pPr>
            <a:endParaRPr lang="en-IN" dirty="0"/>
          </a:p>
        </p:txBody>
      </p:sp>
    </p:spTree>
    <p:extLst>
      <p:ext uri="{BB962C8B-B14F-4D97-AF65-F5344CB8AC3E}">
        <p14:creationId xmlns:p14="http://schemas.microsoft.com/office/powerpoint/2010/main" val="302035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54BA7-7742-3A28-C7CA-FC2D1B68A91F}"/>
              </a:ext>
            </a:extLst>
          </p:cNvPr>
          <p:cNvSpPr>
            <a:spLocks noGrp="1"/>
          </p:cNvSpPr>
          <p:nvPr>
            <p:ph type="title"/>
          </p:nvPr>
        </p:nvSpPr>
        <p:spPr/>
        <p:txBody>
          <a:bodyPr/>
          <a:lstStyle/>
          <a:p>
            <a:r>
              <a:rPr lang="en-IN" b="1" cap="none" dirty="0">
                <a:ln w="22225">
                  <a:solidFill>
                    <a:schemeClr val="accent2"/>
                  </a:solidFill>
                  <a:prstDash val="solid"/>
                </a:ln>
                <a:solidFill>
                  <a:schemeClr val="accent2">
                    <a:lumMod val="40000"/>
                    <a:lumOff val="60000"/>
                  </a:schemeClr>
                </a:solidFill>
              </a:rPr>
              <a:t>Personal Experience:  A Learner</a:t>
            </a:r>
          </a:p>
        </p:txBody>
      </p:sp>
      <p:sp>
        <p:nvSpPr>
          <p:cNvPr id="3" name="Content Placeholder 2">
            <a:extLst>
              <a:ext uri="{FF2B5EF4-FFF2-40B4-BE49-F238E27FC236}">
                <a16:creationId xmlns:a16="http://schemas.microsoft.com/office/drawing/2014/main" id="{53BA100E-7131-7B95-1476-5134C083B123}"/>
              </a:ext>
            </a:extLst>
          </p:cNvPr>
          <p:cNvSpPr>
            <a:spLocks noGrp="1"/>
          </p:cNvSpPr>
          <p:nvPr>
            <p:ph idx="1"/>
          </p:nvPr>
        </p:nvSpPr>
        <p:spPr/>
        <p:txBody>
          <a:bodyPr>
            <a:normAutofit/>
          </a:bodyPr>
          <a:lstStyle/>
          <a:p>
            <a:r>
              <a:rPr lang="en-IN" dirty="0">
                <a:ln w="0"/>
                <a:effectLst>
                  <a:outerShdw blurRad="38100" dist="19050" dir="2700000" algn="tl" rotWithShape="0">
                    <a:schemeClr val="dk1">
                      <a:alpha val="40000"/>
                    </a:schemeClr>
                  </a:outerShdw>
                </a:effectLst>
              </a:rPr>
              <a:t>English as a school subject: starts in the 7</a:t>
            </a:r>
            <a:r>
              <a:rPr lang="en-IN" baseline="30000" dirty="0">
                <a:ln w="0"/>
                <a:effectLst>
                  <a:outerShdw blurRad="38100" dist="19050" dir="2700000" algn="tl" rotWithShape="0">
                    <a:schemeClr val="dk1">
                      <a:alpha val="40000"/>
                    </a:schemeClr>
                  </a:outerShdw>
                </a:effectLst>
              </a:rPr>
              <a:t>th</a:t>
            </a:r>
            <a:r>
              <a:rPr lang="en-IN" dirty="0">
                <a:ln w="0"/>
                <a:effectLst>
                  <a:outerShdw blurRad="38100" dist="19050" dir="2700000" algn="tl" rotWithShape="0">
                    <a:schemeClr val="dk1">
                      <a:alpha val="40000"/>
                    </a:schemeClr>
                  </a:outerShdw>
                </a:effectLst>
              </a:rPr>
              <a:t> grade (six years).</a:t>
            </a:r>
          </a:p>
          <a:p>
            <a:pPr>
              <a:buFontTx/>
              <a:buChar char="-"/>
            </a:pPr>
            <a:r>
              <a:rPr lang="en-IN" dirty="0">
                <a:ln w="0"/>
                <a:effectLst>
                  <a:outerShdw blurRad="38100" dist="19050" dir="2700000" algn="tl" rotWithShape="0">
                    <a:schemeClr val="dk1">
                      <a:alpha val="40000"/>
                    </a:schemeClr>
                  </a:outerShdw>
                </a:effectLst>
              </a:rPr>
              <a:t>Curriculum: old-fashioned, simple and grammar-focused.</a:t>
            </a:r>
          </a:p>
          <a:p>
            <a:pPr>
              <a:buFontTx/>
              <a:buChar char="-"/>
            </a:pPr>
            <a:r>
              <a:rPr lang="en-IN" dirty="0">
                <a:ln w="0"/>
                <a:effectLst>
                  <a:outerShdw blurRad="38100" dist="19050" dir="2700000" algn="tl" rotWithShape="0">
                    <a:schemeClr val="dk1">
                      <a:alpha val="40000"/>
                    </a:schemeClr>
                  </a:outerShdw>
                </a:effectLst>
              </a:rPr>
              <a:t>Lack of English professional teachers.</a:t>
            </a:r>
          </a:p>
          <a:p>
            <a:pPr>
              <a:buFontTx/>
              <a:buChar char="-"/>
            </a:pPr>
            <a:r>
              <a:rPr lang="en-IN" dirty="0">
                <a:ln w="0"/>
                <a:effectLst>
                  <a:outerShdw blurRad="38100" dist="19050" dir="2700000" algn="tl" rotWithShape="0">
                    <a:schemeClr val="dk1">
                      <a:alpha val="40000"/>
                    </a:schemeClr>
                  </a:outerShdw>
                </a:effectLst>
              </a:rPr>
              <a:t>Classical method of teaching (translation – using Arabic).</a:t>
            </a:r>
          </a:p>
          <a:p>
            <a:pPr>
              <a:buFontTx/>
              <a:buChar char="-"/>
            </a:pPr>
            <a:r>
              <a:rPr lang="en-IN" dirty="0">
                <a:ln w="0"/>
                <a:effectLst>
                  <a:outerShdw blurRad="38100" dist="19050" dir="2700000" algn="tl" rotWithShape="0">
                    <a:schemeClr val="dk1">
                      <a:alpha val="40000"/>
                    </a:schemeClr>
                  </a:outerShdw>
                </a:effectLst>
              </a:rPr>
              <a:t>Lack of teaching aids and materials. </a:t>
            </a:r>
          </a:p>
          <a:p>
            <a:pPr>
              <a:buFontTx/>
              <a:buChar char="-"/>
            </a:pPr>
            <a:r>
              <a:rPr lang="en-IN" dirty="0">
                <a:ln w="0"/>
                <a:effectLst>
                  <a:outerShdw blurRad="38100" dist="19050" dir="2700000" algn="tl" rotWithShape="0">
                    <a:schemeClr val="dk1">
                      <a:alpha val="40000"/>
                    </a:schemeClr>
                  </a:outerShdw>
                </a:effectLst>
              </a:rPr>
              <a:t>Writing and other skills are almost ignored and the focus was on grammar (particularly tenses).</a:t>
            </a:r>
          </a:p>
          <a:p>
            <a:pPr>
              <a:buFontTx/>
              <a:buChar char="-"/>
            </a:pPr>
            <a:endParaRPr lang="en-IN" dirty="0"/>
          </a:p>
          <a:p>
            <a:pPr marL="0" indent="0">
              <a:buNone/>
            </a:pPr>
            <a:endParaRPr lang="en-IN" dirty="0"/>
          </a:p>
        </p:txBody>
      </p:sp>
    </p:spTree>
    <p:extLst>
      <p:ext uri="{BB962C8B-B14F-4D97-AF65-F5344CB8AC3E}">
        <p14:creationId xmlns:p14="http://schemas.microsoft.com/office/powerpoint/2010/main" val="303649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9B9ED-4BE7-287D-1EBF-A2E6421033A5}"/>
              </a:ext>
            </a:extLst>
          </p:cNvPr>
          <p:cNvSpPr>
            <a:spLocks noGrp="1"/>
          </p:cNvSpPr>
          <p:nvPr>
            <p:ph type="title"/>
          </p:nvPr>
        </p:nvSpPr>
        <p:spPr/>
        <p:txBody>
          <a:bodyPr/>
          <a:lstStyle/>
          <a:p>
            <a:r>
              <a:rPr lang="en-IN" b="1" cap="none" dirty="0">
                <a:ln w="22225">
                  <a:solidFill>
                    <a:schemeClr val="accent2"/>
                  </a:solidFill>
                  <a:prstDash val="solid"/>
                </a:ln>
                <a:solidFill>
                  <a:schemeClr val="accent2">
                    <a:lumMod val="40000"/>
                    <a:lumOff val="60000"/>
                  </a:schemeClr>
                </a:solidFill>
              </a:rPr>
              <a:t>Personal Experience:  A Teacher</a:t>
            </a:r>
          </a:p>
        </p:txBody>
      </p:sp>
      <p:sp>
        <p:nvSpPr>
          <p:cNvPr id="3" name="Content Placeholder 2">
            <a:extLst>
              <a:ext uri="{FF2B5EF4-FFF2-40B4-BE49-F238E27FC236}">
                <a16:creationId xmlns:a16="http://schemas.microsoft.com/office/drawing/2014/main" id="{FCA9A841-51FF-70F5-59AD-940F758B3691}"/>
              </a:ext>
            </a:extLst>
          </p:cNvPr>
          <p:cNvSpPr>
            <a:spLocks noGrp="1"/>
          </p:cNvSpPr>
          <p:nvPr>
            <p:ph idx="1"/>
          </p:nvPr>
        </p:nvSpPr>
        <p:spPr/>
        <p:txBody>
          <a:bodyPr/>
          <a:lstStyle/>
          <a:p>
            <a:r>
              <a:rPr lang="en-IN" dirty="0"/>
              <a:t>I got my B.Ed. Degree in English in 2000.</a:t>
            </a:r>
          </a:p>
          <a:p>
            <a:r>
              <a:rPr lang="en-IN" dirty="0"/>
              <a:t>I started teaching at schools. </a:t>
            </a:r>
          </a:p>
          <a:p>
            <a:r>
              <a:rPr lang="en-IN" dirty="0"/>
              <a:t>The syllabus has been improved to be more communicative (</a:t>
            </a:r>
            <a:r>
              <a:rPr lang="en-US" dirty="0"/>
              <a:t>the four basic skills in the textbooks are integrated</a:t>
            </a:r>
            <a:r>
              <a:rPr lang="en-IN" dirty="0"/>
              <a:t>).</a:t>
            </a:r>
          </a:p>
          <a:p>
            <a:r>
              <a:rPr lang="en-IN" dirty="0"/>
              <a:t>Writing: the most difficult skill to learn.</a:t>
            </a:r>
          </a:p>
          <a:p>
            <a:r>
              <a:rPr lang="en-IN" dirty="0"/>
              <a:t>At the university level: Writing is still challenging for English learners and even teachers (non-native speakers).</a:t>
            </a:r>
          </a:p>
        </p:txBody>
      </p:sp>
    </p:spTree>
    <p:extLst>
      <p:ext uri="{BB962C8B-B14F-4D97-AF65-F5344CB8AC3E}">
        <p14:creationId xmlns:p14="http://schemas.microsoft.com/office/powerpoint/2010/main" val="4181038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BAF7A-F813-872E-77A0-A04924415EE6}"/>
              </a:ext>
            </a:extLst>
          </p:cNvPr>
          <p:cNvSpPr>
            <a:spLocks noGrp="1"/>
          </p:cNvSpPr>
          <p:nvPr>
            <p:ph type="title"/>
          </p:nvPr>
        </p:nvSpPr>
        <p:spPr/>
        <p:txBody>
          <a:bodyPr/>
          <a:lstStyle/>
          <a:p>
            <a:r>
              <a:rPr lang="en-IN" b="1" cap="none" dirty="0">
                <a:ln w="22225">
                  <a:solidFill>
                    <a:schemeClr val="accent2"/>
                  </a:solidFill>
                  <a:prstDash val="solid"/>
                </a:ln>
                <a:solidFill>
                  <a:schemeClr val="accent2">
                    <a:lumMod val="40000"/>
                    <a:lumOff val="60000"/>
                  </a:schemeClr>
                </a:solidFill>
              </a:rPr>
              <a:t>The Questionnaire</a:t>
            </a:r>
          </a:p>
        </p:txBody>
      </p:sp>
      <p:sp>
        <p:nvSpPr>
          <p:cNvPr id="3" name="Content Placeholder 2">
            <a:extLst>
              <a:ext uri="{FF2B5EF4-FFF2-40B4-BE49-F238E27FC236}">
                <a16:creationId xmlns:a16="http://schemas.microsoft.com/office/drawing/2014/main" id="{DF1D4291-EDD3-EFA2-B01F-3062B60BAA14}"/>
              </a:ext>
            </a:extLst>
          </p:cNvPr>
          <p:cNvSpPr>
            <a:spLocks noGrp="1"/>
          </p:cNvSpPr>
          <p:nvPr>
            <p:ph idx="1"/>
          </p:nvPr>
        </p:nvSpPr>
        <p:spPr/>
        <p:txBody>
          <a:bodyPr/>
          <a:lstStyle/>
          <a:p>
            <a:r>
              <a:rPr lang="en-IN" dirty="0">
                <a:ln w="0"/>
                <a:effectLst>
                  <a:outerShdw blurRad="38100" dist="19050" dir="2700000" algn="tl" rotWithShape="0">
                    <a:schemeClr val="dk1">
                      <a:alpha val="40000"/>
                    </a:schemeClr>
                  </a:outerShdw>
                </a:effectLst>
              </a:rPr>
              <a:t>Objective: To explore the M.A. English </a:t>
            </a:r>
            <a:r>
              <a:rPr lang="en-US" dirty="0">
                <a:ln w="0"/>
                <a:effectLst>
                  <a:outerShdw blurRad="38100" dist="19050" dir="2700000" algn="tl" rotWithShape="0">
                    <a:schemeClr val="dk1">
                      <a:alpha val="40000"/>
                    </a:schemeClr>
                  </a:outerShdw>
                </a:effectLst>
              </a:rPr>
              <a:t>students’ perspectives on academic writing challenges and their suggestions to overcome them.</a:t>
            </a:r>
          </a:p>
          <a:p>
            <a:r>
              <a:rPr lang="en-US" dirty="0">
                <a:ln w="0"/>
                <a:effectLst>
                  <a:outerShdw blurRad="38100" dist="19050" dir="2700000" algn="tl" rotWithShape="0">
                    <a:schemeClr val="dk1">
                      <a:alpha val="40000"/>
                    </a:schemeClr>
                  </a:outerShdw>
                </a:effectLst>
              </a:rPr>
              <a:t>Number of participants: 10 (only 6 responded).</a:t>
            </a:r>
          </a:p>
          <a:p>
            <a:r>
              <a:rPr lang="en-US" dirty="0">
                <a:ln w="0"/>
                <a:effectLst>
                  <a:outerShdw blurRad="38100" dist="19050" dir="2700000" algn="tl" rotWithShape="0">
                    <a:schemeClr val="dk1">
                      <a:alpha val="40000"/>
                    </a:schemeClr>
                  </a:outerShdw>
                </a:effectLst>
              </a:rPr>
              <a:t>Questionnaire: Two parts </a:t>
            </a:r>
          </a:p>
          <a:p>
            <a:pPr>
              <a:buFontTx/>
              <a:buChar char="-"/>
            </a:pPr>
            <a:r>
              <a:rPr lang="en-US" dirty="0">
                <a:ln w="0"/>
                <a:effectLst>
                  <a:outerShdw blurRad="38100" dist="19050" dir="2700000" algn="tl" rotWithShape="0">
                    <a:schemeClr val="dk1">
                      <a:alpha val="40000"/>
                    </a:schemeClr>
                  </a:outerShdw>
                </a:effectLst>
              </a:rPr>
              <a:t>Part one: 20 close-ended questions.</a:t>
            </a:r>
          </a:p>
          <a:p>
            <a:pPr>
              <a:buFontTx/>
              <a:buChar char="-"/>
            </a:pPr>
            <a:r>
              <a:rPr lang="en-US" dirty="0">
                <a:ln w="0"/>
                <a:effectLst>
                  <a:outerShdw blurRad="38100" dist="19050" dir="2700000" algn="tl" rotWithShape="0">
                    <a:schemeClr val="dk1">
                      <a:alpha val="40000"/>
                    </a:schemeClr>
                  </a:outerShdw>
                </a:effectLst>
              </a:rPr>
              <a:t>Part two: 3 open-ended questions.</a:t>
            </a:r>
            <a:endParaRPr lang="en-IN" dirty="0">
              <a:ln w="0"/>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920023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5533FD-4CD0-D151-8FF0-460531F3E34A}"/>
              </a:ext>
            </a:extLst>
          </p:cNvPr>
          <p:cNvSpPr>
            <a:spLocks noGrp="1"/>
          </p:cNvSpPr>
          <p:nvPr>
            <p:ph idx="1"/>
          </p:nvPr>
        </p:nvSpPr>
        <p:spPr/>
        <p:txBody>
          <a:bodyPr>
            <a:normAutofit/>
          </a:bodyPr>
          <a:lstStyle/>
          <a:p>
            <a:r>
              <a:rPr lang="en-IN" sz="3600" dirty="0"/>
              <a:t>Rarely: 8</a:t>
            </a:r>
          </a:p>
          <a:p>
            <a:r>
              <a:rPr lang="en-IN" sz="3600" dirty="0"/>
              <a:t>Usually: 36</a:t>
            </a:r>
          </a:p>
          <a:p>
            <a:r>
              <a:rPr lang="en-IN" sz="3600" dirty="0"/>
              <a:t>Often: 46</a:t>
            </a:r>
          </a:p>
          <a:p>
            <a:r>
              <a:rPr lang="en-IN" sz="3600" dirty="0"/>
              <a:t>Always: 36</a:t>
            </a:r>
          </a:p>
        </p:txBody>
      </p:sp>
    </p:spTree>
    <p:extLst>
      <p:ext uri="{BB962C8B-B14F-4D97-AF65-F5344CB8AC3E}">
        <p14:creationId xmlns:p14="http://schemas.microsoft.com/office/powerpoint/2010/main" val="3237550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BE2810E-4616-D2C9-6BBA-EF417E1D25CC}"/>
              </a:ext>
            </a:extLst>
          </p:cNvPr>
          <p:cNvGraphicFramePr>
            <a:graphicFrameLocks noGrp="1"/>
          </p:cNvGraphicFramePr>
          <p:nvPr>
            <p:ph idx="1"/>
            <p:extLst>
              <p:ext uri="{D42A27DB-BD31-4B8C-83A1-F6EECF244321}">
                <p14:modId xmlns:p14="http://schemas.microsoft.com/office/powerpoint/2010/main" val="1030715974"/>
              </p:ext>
            </p:extLst>
          </p:nvPr>
        </p:nvGraphicFramePr>
        <p:xfrm>
          <a:off x="1450975" y="2016125"/>
          <a:ext cx="9604375" cy="3449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4329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A8228-4528-2D52-BAFE-CF60604CD2EF}"/>
              </a:ext>
            </a:extLst>
          </p:cNvPr>
          <p:cNvSpPr>
            <a:spLocks noGrp="1"/>
          </p:cNvSpPr>
          <p:nvPr>
            <p:ph type="title"/>
          </p:nvPr>
        </p:nvSpPr>
        <p:spPr/>
        <p:txBody>
          <a:bodyPr/>
          <a:lstStyle/>
          <a:p>
            <a:r>
              <a:rPr lang="en-IN" dirty="0"/>
              <a:t>Rarely</a:t>
            </a:r>
          </a:p>
        </p:txBody>
      </p:sp>
      <p:sp>
        <p:nvSpPr>
          <p:cNvPr id="3" name="Content Placeholder 2">
            <a:extLst>
              <a:ext uri="{FF2B5EF4-FFF2-40B4-BE49-F238E27FC236}">
                <a16:creationId xmlns:a16="http://schemas.microsoft.com/office/drawing/2014/main" id="{E41E66FF-978B-9943-3A1E-BA031C69CD15}"/>
              </a:ext>
            </a:extLst>
          </p:cNvPr>
          <p:cNvSpPr>
            <a:spLocks noGrp="1"/>
          </p:cNvSpPr>
          <p:nvPr>
            <p:ph idx="1"/>
          </p:nvPr>
        </p:nvSpPr>
        <p:spPr/>
        <p:txBody>
          <a:bodyPr/>
          <a:lstStyle/>
          <a:p>
            <a:r>
              <a:rPr lang="en-IN" sz="1800" dirty="0">
                <a:effectLst/>
                <a:latin typeface="Times New Roman" panose="02020603050405020304" pitchFamily="18" charset="0"/>
                <a:ea typeface="Calibri" panose="020F0502020204030204" pitchFamily="34" charset="0"/>
              </a:rPr>
              <a:t>I can logically support my thesis with paraphrases. (1)</a:t>
            </a:r>
          </a:p>
          <a:p>
            <a:r>
              <a:rPr lang="en-IN" sz="1800" dirty="0">
                <a:effectLst/>
                <a:latin typeface="Times New Roman" panose="02020603050405020304" pitchFamily="18" charset="0"/>
                <a:ea typeface="Calibri" panose="020F0502020204030204" pitchFamily="34" charset="0"/>
              </a:rPr>
              <a:t>I can logically support my thesis with summaries. (1)</a:t>
            </a:r>
          </a:p>
          <a:p>
            <a:r>
              <a:rPr lang="en-IN" sz="1800" dirty="0">
                <a:effectLst/>
                <a:latin typeface="Times New Roman" panose="02020603050405020304" pitchFamily="18" charset="0"/>
                <a:ea typeface="Calibri" panose="020F0502020204030204" pitchFamily="34" charset="0"/>
              </a:rPr>
              <a:t>I can logically support my thesis with quotations. (2)</a:t>
            </a:r>
          </a:p>
          <a:p>
            <a:r>
              <a:rPr lang="en-IN" sz="1800" dirty="0">
                <a:effectLst/>
                <a:latin typeface="Times New Roman" panose="02020603050405020304" pitchFamily="18" charset="0"/>
                <a:ea typeface="Calibri" panose="020F0502020204030204" pitchFamily="34" charset="0"/>
              </a:rPr>
              <a:t>I can use a variety of cohesive devices. (1)</a:t>
            </a:r>
          </a:p>
          <a:p>
            <a:r>
              <a:rPr lang="en-IN" sz="1800" dirty="0">
                <a:effectLst/>
                <a:latin typeface="Times New Roman" panose="02020603050405020304" pitchFamily="18" charset="0"/>
                <a:ea typeface="Calibri" panose="020F0502020204030204" pitchFamily="34" charset="0"/>
              </a:rPr>
              <a:t>I can write quickly in English. (1)</a:t>
            </a:r>
          </a:p>
          <a:p>
            <a:r>
              <a:rPr lang="en-IN" sz="1800" dirty="0">
                <a:effectLst/>
                <a:latin typeface="Times New Roman" panose="02020603050405020304" pitchFamily="18" charset="0"/>
                <a:ea typeface="Calibri" panose="020F0502020204030204" pitchFamily="34" charset="0"/>
              </a:rPr>
              <a:t>I can use appropriate strategies to fix problems with my writing. (1)</a:t>
            </a:r>
          </a:p>
          <a:p>
            <a:r>
              <a:rPr lang="en-IN" sz="1800" dirty="0">
                <a:effectLst/>
                <a:latin typeface="Times New Roman" panose="02020603050405020304" pitchFamily="18" charset="0"/>
                <a:ea typeface="Calibri" panose="020F0502020204030204" pitchFamily="34" charset="0"/>
              </a:rPr>
              <a:t>I enjoy writing in English. (1)</a:t>
            </a:r>
            <a:endParaRPr lang="en-IN" dirty="0"/>
          </a:p>
        </p:txBody>
      </p:sp>
    </p:spTree>
    <p:extLst>
      <p:ext uri="{BB962C8B-B14F-4D97-AF65-F5344CB8AC3E}">
        <p14:creationId xmlns:p14="http://schemas.microsoft.com/office/powerpoint/2010/main" val="1798301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1F1F9-DAC3-3A85-53EB-730D0703F193}"/>
              </a:ext>
            </a:extLst>
          </p:cNvPr>
          <p:cNvSpPr>
            <a:spLocks noGrp="1"/>
          </p:cNvSpPr>
          <p:nvPr>
            <p:ph type="title"/>
          </p:nvPr>
        </p:nvSpPr>
        <p:spPr/>
        <p:txBody>
          <a:bodyPr>
            <a:normAutofit fontScale="90000"/>
          </a:bodyPr>
          <a:lstStyle/>
          <a:p>
            <a:pPr marL="342900" lvl="0" indent="-342900" rtl="0">
              <a:lnSpc>
                <a:spcPct val="107000"/>
              </a:lnSpc>
              <a:spcAft>
                <a:spcPts val="800"/>
              </a:spcAft>
            </a:pPr>
            <a:r>
              <a:rPr lang="en-IN" sz="3200" b="1" cap="none"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Cordia New" panose="020B0304020202020204" pitchFamily="34" charset="-34"/>
              </a:rPr>
              <a:t>Are you satisfied with your academic writing?</a:t>
            </a:r>
            <a:br>
              <a:rPr lang="en-IN" sz="2000" b="1" cap="none"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Calibri" panose="020F0502020204030204" pitchFamily="34" charset="0"/>
                <a:ea typeface="Calibri" panose="020F0502020204030204" pitchFamily="34" charset="0"/>
                <a:cs typeface="Cordia New" panose="020B0304020202020204" pitchFamily="34" charset="-34"/>
              </a:rPr>
            </a:br>
            <a:endParaRPr lang="en-IN" b="1" cap="none"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a:extLst>
              <a:ext uri="{FF2B5EF4-FFF2-40B4-BE49-F238E27FC236}">
                <a16:creationId xmlns:a16="http://schemas.microsoft.com/office/drawing/2014/main" id="{9212FA42-5AB6-6343-C6E8-2261EAA44126}"/>
              </a:ext>
            </a:extLst>
          </p:cNvPr>
          <p:cNvSpPr>
            <a:spLocks noGrp="1"/>
          </p:cNvSpPr>
          <p:nvPr>
            <p:ph idx="1"/>
          </p:nvPr>
        </p:nvSpPr>
        <p:spPr/>
        <p:txBody>
          <a:bodyPr/>
          <a:lstStyle/>
          <a:p>
            <a:pPr>
              <a:lnSpc>
                <a:spcPct val="107000"/>
              </a:lnSpc>
              <a:spcAft>
                <a:spcPts val="800"/>
              </a:spcAft>
            </a:pPr>
            <a:r>
              <a:rPr lang="en-IN" sz="2800" dirty="0">
                <a:solidFill>
                  <a:sysClr val="windowText" lastClr="000000"/>
                </a:solidFill>
                <a:latin typeface="Calibri" panose="020F0502020204030204" pitchFamily="34" charset="0"/>
                <a:ea typeface="Calibri" panose="020F0502020204030204" pitchFamily="34" charset="0"/>
                <a:cs typeface="Cordia New" panose="020B0304020202020204" pitchFamily="34" charset="-34"/>
              </a:rPr>
              <a:t>P 1: “Actually, not exactly. I still strive to be a perfect writer.</a:t>
            </a:r>
          </a:p>
          <a:p>
            <a:pPr>
              <a:lnSpc>
                <a:spcPct val="107000"/>
              </a:lnSpc>
              <a:spcAft>
                <a:spcPts val="800"/>
              </a:spcAft>
            </a:pPr>
            <a:r>
              <a:rPr lang="en-IN" sz="2800" dirty="0">
                <a:solidFill>
                  <a:sysClr val="windowText" lastClr="000000"/>
                </a:solidFill>
                <a:latin typeface="Calibri" panose="020F0502020204030204" pitchFamily="34" charset="0"/>
                <a:ea typeface="Calibri" panose="020F0502020204030204" pitchFamily="34" charset="0"/>
                <a:cs typeface="Cordia New" panose="020B0304020202020204" pitchFamily="34" charset="-34"/>
              </a:rPr>
              <a:t>P 2: “Yes, I am.”</a:t>
            </a:r>
          </a:p>
          <a:p>
            <a:pPr>
              <a:lnSpc>
                <a:spcPct val="107000"/>
              </a:lnSpc>
              <a:spcAft>
                <a:spcPts val="800"/>
              </a:spcAft>
            </a:pPr>
            <a:r>
              <a:rPr lang="en-IN" sz="2800" dirty="0">
                <a:solidFill>
                  <a:sysClr val="windowText" lastClr="000000"/>
                </a:solidFill>
                <a:latin typeface="Calibri" panose="020F0502020204030204" pitchFamily="34" charset="0"/>
                <a:ea typeface="Calibri" panose="020F0502020204030204" pitchFamily="34" charset="0"/>
                <a:cs typeface="Cordia New" panose="020B0304020202020204" pitchFamily="34" charset="-34"/>
              </a:rPr>
              <a:t>P 3: “Somewhat, yes.”</a:t>
            </a:r>
          </a:p>
          <a:p>
            <a:pPr>
              <a:lnSpc>
                <a:spcPct val="107000"/>
              </a:lnSpc>
              <a:spcAft>
                <a:spcPts val="800"/>
              </a:spcAft>
            </a:pPr>
            <a:r>
              <a:rPr lang="en-IN" sz="2800" dirty="0">
                <a:solidFill>
                  <a:sysClr val="windowText" lastClr="000000"/>
                </a:solidFill>
                <a:latin typeface="Calibri" panose="020F0502020204030204" pitchFamily="34" charset="0"/>
                <a:ea typeface="Calibri" panose="020F0502020204030204" pitchFamily="34" charset="0"/>
                <a:cs typeface="Cordia New" panose="020B0304020202020204" pitchFamily="34" charset="-34"/>
              </a:rPr>
              <a:t>P 4: “Not always. I need much to learn and improve.”</a:t>
            </a:r>
          </a:p>
          <a:p>
            <a:pPr marL="0" indent="0">
              <a:buNone/>
            </a:pPr>
            <a:endParaRPr lang="en-IN" dirty="0"/>
          </a:p>
        </p:txBody>
      </p:sp>
    </p:spTree>
    <p:extLst>
      <p:ext uri="{BB962C8B-B14F-4D97-AF65-F5344CB8AC3E}">
        <p14:creationId xmlns:p14="http://schemas.microsoft.com/office/powerpoint/2010/main" val="1562759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990479-EB41-18E0-4D81-D380D1AB07AD}"/>
              </a:ext>
            </a:extLst>
          </p:cNvPr>
          <p:cNvSpPr>
            <a:spLocks noGrp="1"/>
          </p:cNvSpPr>
          <p:nvPr>
            <p:ph idx="1"/>
          </p:nvPr>
        </p:nvSpPr>
        <p:spPr/>
        <p:txBody>
          <a:bodyPr/>
          <a:lstStyle/>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5: “No, because we have a little experience in academic writing. Sometimes, I make some mistakes unconsciously as I am not continuously writing. So, the problem is in the developing techniques in writing Arabic texts confuses us with those of English. The problem is not in grammar but ordering clauses or phrases.”</a:t>
            </a:r>
          </a:p>
          <a:p>
            <a:pPr>
              <a:lnSpc>
                <a:spcPct val="107000"/>
              </a:lnSpc>
              <a:spcAft>
                <a:spcPts val="800"/>
              </a:spcAft>
            </a:pPr>
            <a:r>
              <a:rPr lang="en-IN" sz="2400" dirty="0">
                <a:effectLst/>
                <a:latin typeface="Calibri" panose="020F0502020204030204" pitchFamily="34" charset="0"/>
                <a:ea typeface="Calibri" panose="020F0502020204030204" pitchFamily="34" charset="0"/>
                <a:cs typeface="Cordia New" panose="020B0304020202020204" pitchFamily="34" charset="-34"/>
              </a:rPr>
              <a:t>P 6: “No I am not because the more you know about academic writing, the more you find that your writing needs to be improved.”</a:t>
            </a:r>
          </a:p>
          <a:p>
            <a:endParaRPr lang="en-IN" dirty="0"/>
          </a:p>
        </p:txBody>
      </p:sp>
    </p:spTree>
    <p:extLst>
      <p:ext uri="{BB962C8B-B14F-4D97-AF65-F5344CB8AC3E}">
        <p14:creationId xmlns:p14="http://schemas.microsoft.com/office/powerpoint/2010/main" val="35333522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200</TotalTime>
  <Words>919</Words>
  <Application>Microsoft Office PowerPoint</Application>
  <PresentationFormat>Widescreen</PresentationFormat>
  <Paragraphs>60</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Gill Sans MT</vt:lpstr>
      <vt:lpstr>Times New Roman</vt:lpstr>
      <vt:lpstr>Gallery</vt:lpstr>
      <vt:lpstr>PowerPoint Presentation</vt:lpstr>
      <vt:lpstr>Personal Experience:  A Learner</vt:lpstr>
      <vt:lpstr>Personal Experience:  A Teacher</vt:lpstr>
      <vt:lpstr>The Questionnaire</vt:lpstr>
      <vt:lpstr>PowerPoint Presentation</vt:lpstr>
      <vt:lpstr>PowerPoint Presentation</vt:lpstr>
      <vt:lpstr>Rarely</vt:lpstr>
      <vt:lpstr>Are you satisfied with your academic writing? </vt:lpstr>
      <vt:lpstr>PowerPoint Presentation</vt:lpstr>
      <vt:lpstr>What are the challenges you encounter in academic writing?  </vt:lpstr>
      <vt:lpstr>PowerPoint Presentation</vt:lpstr>
      <vt:lpstr>PowerPoint Presentation</vt:lpstr>
      <vt:lpstr>What do you suggest to improve the academic writing skills of EFL learners?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 Ali</dc:creator>
  <cp:lastModifiedBy>Amin Ali</cp:lastModifiedBy>
  <cp:revision>5</cp:revision>
  <dcterms:created xsi:type="dcterms:W3CDTF">2023-03-02T21:02:03Z</dcterms:created>
  <dcterms:modified xsi:type="dcterms:W3CDTF">2023-03-05T15:13:33Z</dcterms:modified>
</cp:coreProperties>
</file>